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8" r:id="rId3"/>
    <p:sldId id="274" r:id="rId4"/>
    <p:sldId id="283" r:id="rId5"/>
    <p:sldId id="286" r:id="rId6"/>
    <p:sldId id="260" r:id="rId7"/>
    <p:sldId id="271" r:id="rId8"/>
    <p:sldId id="272" r:id="rId9"/>
    <p:sldId id="275" r:id="rId10"/>
    <p:sldId id="273" r:id="rId11"/>
    <p:sldId id="277" r:id="rId12"/>
    <p:sldId id="278" r:id="rId13"/>
    <p:sldId id="280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ys de Almeida" initials="CdA" lastIdx="1" clrIdx="0">
    <p:extLst>
      <p:ext uri="{19B8F6BF-5375-455C-9EA6-DF929625EA0E}">
        <p15:presenceInfo xmlns:p15="http://schemas.microsoft.com/office/powerpoint/2012/main" userId="S::dealmeic@shernet.sheridancollege.ca::fdfbdc03-d326-469a-ad84-c2f4f9d660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87" autoAdjust="0"/>
    <p:restoredTop sz="95872" autoAdjust="0"/>
  </p:normalViewPr>
  <p:slideViewPr>
    <p:cSldViewPr snapToGrid="0">
      <p:cViewPr>
        <p:scale>
          <a:sx n="80" d="100"/>
          <a:sy n="80" d="100"/>
        </p:scale>
        <p:origin x="472" y="792"/>
      </p:cViewPr>
      <p:guideLst/>
    </p:cSldViewPr>
  </p:slideViewPr>
  <p:notesTextViewPr>
    <p:cViewPr>
      <p:scale>
        <a:sx n="40" d="100"/>
        <a:sy n="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459AD-01AC-4E2B-A5F3-5EAA3FCBA2EC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C2464-0048-4DE1-A020-7435AE2FEC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310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522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592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0493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9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7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275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1356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005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1075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4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0400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8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4244-43E5-4FE2-84F3-EF18E97EA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77594-4503-4884-A1B7-1BA5F2752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033E0-E3AC-4495-9610-0FC3E334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1DB4B-56F2-44EB-9F64-4653D763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12508-14A5-46E3-83FD-5992ABE4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78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E817D-F42F-4A90-890B-CA355506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A608C-6E3F-4AE8-927F-1268CCD2C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EEF49-749E-42A3-94C6-C029547D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93390-B53C-46C2-A879-001C09FC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0A71B-3C36-48CC-BD0B-E3800F7C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241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8B208-B76B-4981-AB5F-BEA6E7F98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0FB8B-A7D8-4667-8FDE-A65E1DC43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433A-2BC7-4776-A538-D1140238C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3C490-D8B3-41CD-93E9-59D64727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DC2E5-71D3-4E27-A72F-6AC77BE7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8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250A-5C5B-412C-BC17-85718F35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A3ADD-EA1F-4225-92CC-768C08BF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91D84-4FC2-432C-B9CA-C947955B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B1A90-F2C1-4DAF-8E58-99A98952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CBCD4-8D8D-4E35-82B8-06A289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981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79D5-87E7-4A84-BA47-72D20FA5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65C72-D347-4EE8-8C48-3EE6938CF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81ECE-879F-4036-BFA1-F4D40D6F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0489-9D0E-44DF-BBEF-D473E46E4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B0625-5DCA-4239-9D73-91A2E292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05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9598-A93F-40D1-8DE5-F3269C52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3BE1B-29B9-4754-B65C-428E55F0A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6551A-62EB-4565-8E2E-60B874CAF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C6BE4-A5D1-4CB1-A40D-4DABBDE6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69101-4537-45D4-A844-9632E2DC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60142-F618-4362-A29D-9BE5957B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425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20C7-9A68-491F-AD71-0B9B74BCB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BAAF7-23AF-4917-9B56-D5ECC9DDA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8DB2E-4188-49CB-9ED8-C4874A8F9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498F2-3BE2-4651-98B7-EE1B3444F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5D5B1-BED0-4E58-B5FD-47BF8AEE4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A9682E-D130-49AD-8B04-AF49A281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56256-7C4D-44ED-AF28-DADF163B2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78F69-F555-409C-B011-20744BB4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940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2367-4ABE-4F27-9FFD-0421A81E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E1C58C-1BB3-4465-8DE5-AC364E12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A2584-A85F-4085-9450-CF56BC31E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EF83A-608C-4930-8AAD-F0C79667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832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A5A76-5D6A-4F01-9CCE-9E9AD05D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290DB-ECBE-448F-9488-3807F521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2DF17-86A2-405D-BB38-EF3C1D4D0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345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2B7F-B6C3-446E-8221-CBAE238A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048E1-CD13-498F-B66D-6E7F36D8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734CE-50F3-41E4-A94D-81563A0C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F7DC0-625A-4E7F-82E8-4228D9C0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A2359-FF5C-4484-8828-17C24584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7480A-9CA0-4D3B-954A-4A11CB99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48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2B545-2548-4F94-9E6E-E44A65EA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0B0F1-29E4-4A6B-80CF-859D466BE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25A57-BE7E-42FD-AEAF-0E3E61C4B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7FE9D-3EA9-4C04-8FFC-CEB3B68F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E0701-34B8-414C-BF7B-C05B2FF9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1994E-C78B-4145-B44D-34424A4C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75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81F1F-49EE-4ADE-99CC-055EF924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4F4CF-2F44-4F41-AA7B-21998DF99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1D574-C697-4D9A-A194-8A5AA2C0A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8E62E-2565-45BA-8A1C-9E4239A9BC80}" type="datetimeFigureOut">
              <a:rPr lang="en-CA" smtClean="0"/>
              <a:t>2021-08-08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E8E88-068A-4920-BDA2-7ED35C083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30A8B-5267-47F9-A57A-B8EBC322D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05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microsoft.com/office/2007/relationships/hdphoto" Target="../media/hdphoto15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3" Type="http://schemas.openxmlformats.org/officeDocument/2006/relationships/image" Target="../media/image3.jpeg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12" Type="http://schemas.microsoft.com/office/2007/relationships/hdphoto" Target="../media/hdphoto1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11" Type="http://schemas.openxmlformats.org/officeDocument/2006/relationships/image" Target="../media/image15.png"/><Relationship Id="rId5" Type="http://schemas.microsoft.com/office/2007/relationships/hdphoto" Target="../media/hdphoto8.wdp"/><Relationship Id="rId10" Type="http://schemas.microsoft.com/office/2007/relationships/hdphoto" Target="../media/hdphoto10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jpeg"/><Relationship Id="rId7" Type="http://schemas.microsoft.com/office/2007/relationships/hdphoto" Target="../media/hdphoto1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12.wdp"/><Relationship Id="rId4" Type="http://schemas.openxmlformats.org/officeDocument/2006/relationships/image" Target="../media/image17.png"/><Relationship Id="rId9" Type="http://schemas.microsoft.com/office/2007/relationships/hdphoto" Target="../media/hdphoto1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ective focus photo of Bitcoin near monitor">
            <a:extLst>
              <a:ext uri="{FF2B5EF4-FFF2-40B4-BE49-F238E27FC236}">
                <a16:creationId xmlns:a16="http://schemas.microsoft.com/office/drawing/2014/main" id="{14ACE4F8-2CCC-4AD8-926A-BCAA861BF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44E60F-05EE-4432-9354-45DFCA6BEB76}"/>
              </a:ext>
            </a:extLst>
          </p:cNvPr>
          <p:cNvSpPr txBox="1"/>
          <p:nvPr/>
        </p:nvSpPr>
        <p:spPr>
          <a:xfrm>
            <a:off x="5650304" y="1854679"/>
            <a:ext cx="631453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  <a:latin typeface="Vogue" pitchFamily="2" charset="0"/>
              </a:rPr>
              <a:t>PROJECT 3:</a:t>
            </a:r>
          </a:p>
          <a:p>
            <a:pPr algn="ctr"/>
            <a:r>
              <a:rPr lang="en-CA" sz="5400" dirty="0">
                <a:solidFill>
                  <a:schemeClr val="bg1"/>
                </a:solidFill>
                <a:latin typeface="Vogue" pitchFamily="2" charset="0"/>
              </a:rPr>
              <a:t>Bitcoin genie 9000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6A7F5-B17F-4CEA-8C52-A9316EFEECD4}"/>
              </a:ext>
            </a:extLst>
          </p:cNvPr>
          <p:cNvSpPr txBox="1"/>
          <p:nvPr/>
        </p:nvSpPr>
        <p:spPr>
          <a:xfrm>
            <a:off x="6308995" y="5040101"/>
            <a:ext cx="55601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3200" u="sng" dirty="0">
                <a:solidFill>
                  <a:schemeClr val="bg1"/>
                </a:solidFill>
                <a:latin typeface="Vogue" pitchFamily="2" charset="0"/>
              </a:rPr>
              <a:t>Group 4</a:t>
            </a:r>
          </a:p>
          <a:p>
            <a:pPr algn="r"/>
            <a:r>
              <a:rPr lang="en-CA" sz="3200" dirty="0">
                <a:solidFill>
                  <a:schemeClr val="bg1"/>
                </a:solidFill>
                <a:latin typeface="Vogue" pitchFamily="2" charset="0"/>
              </a:rPr>
              <a:t>Greg </a:t>
            </a:r>
            <a:r>
              <a:rPr lang="en-CA" sz="3200" dirty="0" err="1">
                <a:solidFill>
                  <a:schemeClr val="bg1"/>
                </a:solidFill>
                <a:latin typeface="Vogue" pitchFamily="2" charset="0"/>
              </a:rPr>
              <a:t>buiter</a:t>
            </a:r>
            <a:endParaRPr lang="en-CA" sz="3200" dirty="0">
              <a:solidFill>
                <a:schemeClr val="bg1"/>
              </a:solidFill>
              <a:latin typeface="Vogue" pitchFamily="2" charset="0"/>
            </a:endParaRPr>
          </a:p>
          <a:p>
            <a:pPr algn="r"/>
            <a:r>
              <a:rPr lang="en-CA" sz="3200" dirty="0">
                <a:solidFill>
                  <a:schemeClr val="bg1"/>
                </a:solidFill>
                <a:latin typeface="Vogue" pitchFamily="2" charset="0"/>
              </a:rPr>
              <a:t>Chrishan de almeida </a:t>
            </a:r>
          </a:p>
        </p:txBody>
      </p:sp>
      <p:pic>
        <p:nvPicPr>
          <p:cNvPr id="2050" name="Picture 2" descr="Doge Meme Png - Thug Life Dog Png, Transparent Png - 1024x1027(#6900252) -  PngFind">
            <a:extLst>
              <a:ext uri="{FF2B5EF4-FFF2-40B4-BE49-F238E27FC236}">
                <a16:creationId xmlns:a16="http://schemas.microsoft.com/office/drawing/2014/main" id="{1F3267AE-AC9E-4047-81FE-66822F0E3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2" b="94218" l="5833" r="97143">
                        <a14:foregroundMark x1="15119" y1="46939" x2="88333" y2="94331"/>
                        <a14:foregroundMark x1="83333" y1="40363" x2="89524" y2="64399"/>
                        <a14:foregroundMark x1="8571" y1="59751" x2="6190" y2="93991"/>
                        <a14:foregroundMark x1="86905" y1="46825" x2="92619" y2="41723"/>
                        <a14:foregroundMark x1="90476" y1="50340" x2="97143" y2="50907"/>
                        <a14:foregroundMark x1="66548" y1="11678" x2="67024" y2="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87"/>
          <a:stretch/>
        </p:blipFill>
        <p:spPr bwMode="auto">
          <a:xfrm rot="16200000" flipH="1">
            <a:off x="11475098" y="319493"/>
            <a:ext cx="788155" cy="6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259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254562" y="249314"/>
            <a:ext cx="105759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Bg-9000’s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BE743-BC1A-4E9B-88ED-4A1B14493FF0}"/>
              </a:ext>
            </a:extLst>
          </p:cNvPr>
          <p:cNvSpPr txBox="1"/>
          <p:nvPr/>
        </p:nvSpPr>
        <p:spPr>
          <a:xfrm>
            <a:off x="466725" y="1662170"/>
            <a:ext cx="112490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200"/>
              </a:spcAft>
              <a:buFont typeface="+mj-lt"/>
              <a:buAutoNum type="arabicParenR" startAt="2"/>
            </a:pPr>
            <a:r>
              <a:rPr lang="en-CA" sz="3200" b="1" dirty="0">
                <a:latin typeface="Century" panose="02040604050505020304" pitchFamily="18" charset="0"/>
                <a:cs typeface="Arial" panose="020B0604020202020204" pitchFamily="34" charset="0"/>
              </a:rPr>
              <a:t>Executes trades using Binance API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romanLcPeriod"/>
            </a:pP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Upon a buy or sell signal, the bot uses the order functionality within the Binance API to execute a trade.  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romanLcPeriod"/>
            </a:pP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The executed trade, balances, and profit are then displayed on the GUI for easy tracking.</a:t>
            </a:r>
          </a:p>
        </p:txBody>
      </p:sp>
    </p:spTree>
    <p:extLst>
      <p:ext uri="{BB962C8B-B14F-4D97-AF65-F5344CB8AC3E}">
        <p14:creationId xmlns:p14="http://schemas.microsoft.com/office/powerpoint/2010/main" val="286014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ound gold-colored coin">
            <a:extLst>
              <a:ext uri="{FF2B5EF4-FFF2-40B4-BE49-F238E27FC236}">
                <a16:creationId xmlns:a16="http://schemas.microsoft.com/office/drawing/2014/main" id="{E358F3DB-9EB2-4044-8081-E32CC8024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5" y="166687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0EA9339-0E69-F941-B35C-642857B47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1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09" b="98498" l="10000" r="98429">
                        <a14:foregroundMark x1="37571" y1="7940" x2="43143" y2="7940"/>
                        <a14:foregroundMark x1="43143" y1="7940" x2="48857" y2="6223"/>
                        <a14:foregroundMark x1="48857" y1="6223" x2="51143" y2="6438"/>
                        <a14:foregroundMark x1="19429" y1="99785" x2="24000" y2="95064"/>
                        <a14:foregroundMark x1="24000" y1="95064" x2="26000" y2="90343"/>
                        <a14:foregroundMark x1="11429" y1="97639" x2="17714" y2="98069"/>
                        <a14:foregroundMark x1="17714" y1="98069" x2="18429" y2="98498"/>
                        <a14:foregroundMark x1="92286" y1="97210" x2="97857" y2="98069"/>
                        <a14:foregroundMark x1="97857" y1="98069" x2="98429" y2="9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45" r="8219" b="9353"/>
          <a:stretch/>
        </p:blipFill>
        <p:spPr bwMode="auto">
          <a:xfrm>
            <a:off x="8454189" y="3587338"/>
            <a:ext cx="3582836" cy="311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C6279D-6212-486A-B7CF-3FCEFC43C67F}"/>
              </a:ext>
            </a:extLst>
          </p:cNvPr>
          <p:cNvSpPr txBox="1"/>
          <p:nvPr/>
        </p:nvSpPr>
        <p:spPr>
          <a:xfrm>
            <a:off x="142875" y="2562291"/>
            <a:ext cx="1180623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15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Vogue" pitchFamily="2" charset="0"/>
                <a:cs typeface="Arial" panose="020B0604020202020204" pitchFamily="34" charset="0"/>
              </a:rPr>
              <a:t>Bg-9000’s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F4B2B-968D-4204-8E96-3A4A9315F239}"/>
              </a:ext>
            </a:extLst>
          </p:cNvPr>
          <p:cNvSpPr txBox="1"/>
          <p:nvPr/>
        </p:nvSpPr>
        <p:spPr>
          <a:xfrm>
            <a:off x="333375" y="299680"/>
            <a:ext cx="10210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Under the hood</a:t>
            </a:r>
          </a:p>
        </p:txBody>
      </p:sp>
      <p:pic>
        <p:nvPicPr>
          <p:cNvPr id="1028" name="Picture 4" descr="Awesome Gif Image: Matrix Background Gif">
            <a:extLst>
              <a:ext uri="{FF2B5EF4-FFF2-40B4-BE49-F238E27FC236}">
                <a16:creationId xmlns:a16="http://schemas.microsoft.com/office/drawing/2014/main" id="{FDBFC5DA-C226-8649-A007-3F68C8C1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79" y="193791"/>
            <a:ext cx="5491846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2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254562" y="249314"/>
            <a:ext cx="96257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Developer 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BE743-BC1A-4E9B-88ED-4A1B14493FF0}"/>
              </a:ext>
            </a:extLst>
          </p:cNvPr>
          <p:cNvSpPr txBox="1"/>
          <p:nvPr/>
        </p:nvSpPr>
        <p:spPr>
          <a:xfrm>
            <a:off x="466725" y="1662170"/>
            <a:ext cx="112490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Some of the Modules/Libraries used: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 err="1">
                <a:latin typeface="Century" panose="02040604050505020304" pitchFamily="18" charset="0"/>
                <a:cs typeface="Arial" panose="020B0604020202020204" pitchFamily="34" charset="0"/>
              </a:rPr>
              <a:t>websocket</a:t>
            </a:r>
            <a:endParaRPr lang="en-CA" sz="2800" dirty="0">
              <a:latin typeface="Century" panose="02040604050505020304" pitchFamily="18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Century" panose="02040604050505020304" pitchFamily="18" charset="0"/>
                <a:cs typeface="Arial" panose="020B0604020202020204" pitchFamily="34" charset="0"/>
              </a:rPr>
              <a:t>TA-Lib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 err="1">
                <a:latin typeface="Century" panose="02040604050505020304" pitchFamily="18" charset="0"/>
                <a:cs typeface="Arial" panose="020B0604020202020204" pitchFamily="34" charset="0"/>
              </a:rPr>
              <a:t>tkinter</a:t>
            </a:r>
            <a:endParaRPr lang="en-CA" sz="2800" dirty="0">
              <a:latin typeface="Century" panose="02040604050505020304" pitchFamily="18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Century" panose="02040604050505020304" pitchFamily="18" charset="0"/>
                <a:cs typeface="Arial" panose="020B0604020202020204" pitchFamily="34" charset="0"/>
              </a:rPr>
              <a:t>Pandas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Century" panose="02040604050505020304" pitchFamily="18" charset="0"/>
                <a:cs typeface="Arial" panose="020B0604020202020204" pitchFamily="34" charset="0"/>
              </a:rPr>
              <a:t>Binance - client &amp; </a:t>
            </a:r>
            <a:r>
              <a:rPr lang="en-CA" sz="2800" dirty="0" err="1">
                <a:latin typeface="Century" panose="02040604050505020304" pitchFamily="18" charset="0"/>
                <a:cs typeface="Arial" panose="020B0604020202020204" pitchFamily="34" charset="0"/>
              </a:rPr>
              <a:t>enums</a:t>
            </a:r>
            <a:endParaRPr lang="en-CA" sz="2800" dirty="0">
              <a:latin typeface="Century" panose="02040604050505020304" pitchFamily="18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Century" panose="02040604050505020304" pitchFamily="18" charset="0"/>
                <a:cs typeface="Arial" panose="020B0604020202020204" pitchFamily="34" charset="0"/>
              </a:rPr>
              <a:t>threading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65890-27DB-714D-8A4F-E1FA808AF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" t="784" r="1288" b="1229"/>
          <a:stretch/>
        </p:blipFill>
        <p:spPr>
          <a:xfrm>
            <a:off x="7667469" y="1641423"/>
            <a:ext cx="3605134" cy="4069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75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gold and silver round coins">
            <a:extLst>
              <a:ext uri="{FF2B5EF4-FFF2-40B4-BE49-F238E27FC236}">
                <a16:creationId xmlns:a16="http://schemas.microsoft.com/office/drawing/2014/main" id="{D0199D42-CB19-4806-8A6A-4FA50A0BE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5" y="166687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F4B2B-968D-4204-8E96-3A4A9315F239}"/>
              </a:ext>
            </a:extLst>
          </p:cNvPr>
          <p:cNvSpPr txBox="1"/>
          <p:nvPr/>
        </p:nvSpPr>
        <p:spPr>
          <a:xfrm>
            <a:off x="333375" y="299680"/>
            <a:ext cx="10210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Post-mortem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33649-67A6-4F95-9B98-6502237DA62A}"/>
              </a:ext>
            </a:extLst>
          </p:cNvPr>
          <p:cNvSpPr txBox="1"/>
          <p:nvPr/>
        </p:nvSpPr>
        <p:spPr>
          <a:xfrm>
            <a:off x="333375" y="3772993"/>
            <a:ext cx="114342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Century" panose="02040604050505020304" pitchFamily="18" charset="0"/>
            </a:endParaRPr>
          </a:p>
          <a:p>
            <a:r>
              <a:rPr lang="en-CA" sz="2400" b="1" u="sng" dirty="0">
                <a:latin typeface="Century" panose="02040604050505020304" pitchFamily="18" charset="0"/>
              </a:rPr>
              <a:t>Given 2 More Weeks…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Achieve ‘birthday cake design’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Incorporating </a:t>
            </a:r>
            <a:r>
              <a:rPr lang="en-CA" sz="2400" dirty="0" err="1">
                <a:latin typeface="Century" panose="02040604050505020304" pitchFamily="18" charset="0"/>
              </a:rPr>
              <a:t>add’l</a:t>
            </a:r>
            <a:r>
              <a:rPr lang="en-CA" sz="2400" dirty="0">
                <a:latin typeface="Century" panose="02040604050505020304" pitchFamily="18" charset="0"/>
              </a:rPr>
              <a:t> technical indicators (RSI)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Incorporate sentiment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Add </a:t>
            </a:r>
            <a:r>
              <a:rPr lang="en-CA" sz="2400" dirty="0" err="1">
                <a:latin typeface="Century" panose="02040604050505020304" pitchFamily="18" charset="0"/>
              </a:rPr>
              <a:t>add’l</a:t>
            </a:r>
            <a:r>
              <a:rPr lang="en-CA" sz="2400" dirty="0">
                <a:latin typeface="Century" panose="02040604050505020304" pitchFamily="18" charset="0"/>
              </a:rPr>
              <a:t> exchanges – Kraken, FTX…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EEBDC-9D17-4767-ACFD-11CC73E9A078}"/>
              </a:ext>
            </a:extLst>
          </p:cNvPr>
          <p:cNvSpPr txBox="1"/>
          <p:nvPr/>
        </p:nvSpPr>
        <p:spPr>
          <a:xfrm>
            <a:off x="333374" y="1482030"/>
            <a:ext cx="72774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u="sng" dirty="0">
                <a:latin typeface="Century" panose="02040604050505020304" pitchFamily="18" charset="0"/>
              </a:rPr>
              <a:t>Issues/Limitations Encountered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Limited time and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 err="1">
                <a:latin typeface="Century" panose="02040604050505020304" pitchFamily="18" charset="0"/>
              </a:rPr>
              <a:t>Binace</a:t>
            </a:r>
            <a:r>
              <a:rPr lang="en-CA" sz="2400" dirty="0">
                <a:latin typeface="Century" panose="02040604050505020304" pitchFamily="18" charset="0"/>
              </a:rPr>
              <a:t> API call limitations – too many calls resulted in lock-out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Issues with TA-Lib on ARM64 processor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Used </a:t>
            </a:r>
            <a:r>
              <a:rPr lang="en-CA" sz="2400" dirty="0" err="1">
                <a:latin typeface="Century" panose="02040604050505020304" pitchFamily="18" charset="0"/>
              </a:rPr>
              <a:t>miniforge</a:t>
            </a:r>
            <a:r>
              <a:rPr lang="en-CA" sz="2400" dirty="0">
                <a:latin typeface="Century" panose="02040604050505020304" pitchFamily="18" charset="0"/>
              </a:rPr>
              <a:t> as ”work around”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6453E-4FFD-3643-BF48-2A6F90F2A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" t="784" r="1288" b="1229"/>
          <a:stretch/>
        </p:blipFill>
        <p:spPr>
          <a:xfrm>
            <a:off x="7667469" y="1641423"/>
            <a:ext cx="3605134" cy="4069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48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ound gold-colored coin">
            <a:extLst>
              <a:ext uri="{FF2B5EF4-FFF2-40B4-BE49-F238E27FC236}">
                <a16:creationId xmlns:a16="http://schemas.microsoft.com/office/drawing/2014/main" id="{E358F3DB-9EB2-4044-8081-E32CC8024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5" y="166687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A82D-725B-44E4-ACBB-2DBF69792C66}"/>
              </a:ext>
            </a:extLst>
          </p:cNvPr>
          <p:cNvSpPr txBox="1"/>
          <p:nvPr/>
        </p:nvSpPr>
        <p:spPr>
          <a:xfrm>
            <a:off x="985837" y="1843949"/>
            <a:ext cx="10210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0" dirty="0">
                <a:latin typeface="Vogue" pitchFamily="2" charset="0"/>
              </a:rPr>
              <a:t>Questions?</a:t>
            </a:r>
          </a:p>
          <a:p>
            <a:pPr algn="ctr"/>
            <a:endParaRPr lang="en-CA" sz="6000" dirty="0">
              <a:latin typeface="Vogue" pitchFamily="2" charset="0"/>
            </a:endParaRPr>
          </a:p>
          <a:p>
            <a:pPr algn="ctr"/>
            <a:r>
              <a:rPr lang="en-CA" sz="6000" dirty="0">
                <a:latin typeface="Vogue" pitchFamily="2" charset="0"/>
              </a:rPr>
              <a:t>Thank you!</a:t>
            </a:r>
          </a:p>
        </p:txBody>
      </p:sp>
      <p:pic>
        <p:nvPicPr>
          <p:cNvPr id="8" name="Picture 2" descr="Doge Meme Png - Thug Life Dog Png, Transparent Png - 1024x1027(#6900252) -  PngFind">
            <a:extLst>
              <a:ext uri="{FF2B5EF4-FFF2-40B4-BE49-F238E27FC236}">
                <a16:creationId xmlns:a16="http://schemas.microsoft.com/office/drawing/2014/main" id="{0EFD512F-B82A-45CA-B30F-E80F037CC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2" b="94218" l="5833" r="97143">
                        <a14:foregroundMark x1="15119" y1="46939" x2="88333" y2="94331"/>
                        <a14:foregroundMark x1="83333" y1="40363" x2="89524" y2="64399"/>
                        <a14:foregroundMark x1="8571" y1="59751" x2="6190" y2="93991"/>
                        <a14:foregroundMark x1="86905" y1="46825" x2="92619" y2="41723"/>
                        <a14:foregroundMark x1="90476" y1="50340" x2="97143" y2="50907"/>
                        <a14:foregroundMark x1="66548" y1="11678" x2="67024" y2="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87"/>
          <a:stretch/>
        </p:blipFill>
        <p:spPr bwMode="auto">
          <a:xfrm rot="16200000" flipH="1" flipV="1">
            <a:off x="-80780" y="556998"/>
            <a:ext cx="788155" cy="6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2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-371475" y="28205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latin typeface="Vogue" pitchFamily="2" charset="0"/>
              </a:rPr>
              <a:t>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278CC-E82D-4C09-A4CF-6B48E78E3EF1}"/>
              </a:ext>
            </a:extLst>
          </p:cNvPr>
          <p:cNvSpPr txBox="1"/>
          <p:nvPr/>
        </p:nvSpPr>
        <p:spPr>
          <a:xfrm>
            <a:off x="909638" y="2442597"/>
            <a:ext cx="1036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latin typeface="Century" panose="02040604050505020304" pitchFamily="18" charset="0"/>
                <a:cs typeface="Arial" panose="020B0604020202020204" pitchFamily="34" charset="0"/>
              </a:rPr>
              <a:t>Bitcoin is fast becoming a must-have asset in everyone’s investment portfolios. </a:t>
            </a:r>
          </a:p>
        </p:txBody>
      </p:sp>
    </p:spTree>
    <p:extLst>
      <p:ext uri="{BB962C8B-B14F-4D97-AF65-F5344CB8AC3E}">
        <p14:creationId xmlns:p14="http://schemas.microsoft.com/office/powerpoint/2010/main" val="256800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 descr="Volatility Spikes with Rising Rates | Stock Investor">
            <a:extLst>
              <a:ext uri="{FF2B5EF4-FFF2-40B4-BE49-F238E27FC236}">
                <a16:creationId xmlns:a16="http://schemas.microsoft.com/office/drawing/2014/main" id="{BA6C5002-F630-F547-8679-2166621FA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4445">
            <a:off x="957839" y="-1107473"/>
            <a:ext cx="11733869" cy="7826203"/>
          </a:xfrm>
          <a:prstGeom prst="rect">
            <a:avLst/>
          </a:prstGeom>
          <a:noFill/>
          <a:effectLst>
            <a:glow>
              <a:schemeClr val="accent1"/>
            </a:glow>
            <a:softEdge rad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-371475" y="28205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latin typeface="Vogue" pitchFamily="2" charset="0"/>
              </a:rPr>
              <a:t>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278CC-E82D-4C09-A4CF-6B48E78E3EF1}"/>
              </a:ext>
            </a:extLst>
          </p:cNvPr>
          <p:cNvSpPr txBox="1"/>
          <p:nvPr/>
        </p:nvSpPr>
        <p:spPr>
          <a:xfrm>
            <a:off x="909638" y="1636996"/>
            <a:ext cx="10363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latin typeface="Century" panose="02040604050505020304" pitchFamily="18" charset="0"/>
                <a:cs typeface="Arial" panose="020B0604020202020204" pitchFamily="34" charset="0"/>
              </a:rPr>
              <a:t>Buy?</a:t>
            </a:r>
          </a:p>
          <a:p>
            <a:pPr algn="ctr"/>
            <a:r>
              <a:rPr lang="en-CA" sz="7200" b="1" dirty="0">
                <a:latin typeface="Century" panose="02040604050505020304" pitchFamily="18" charset="0"/>
                <a:cs typeface="Arial" panose="020B0604020202020204" pitchFamily="34" charset="0"/>
              </a:rPr>
              <a:t>Sell?!</a:t>
            </a:r>
          </a:p>
          <a:p>
            <a:pPr algn="ctr"/>
            <a:r>
              <a:rPr lang="en-CA" sz="7200" b="1" dirty="0">
                <a:latin typeface="Century" panose="02040604050505020304" pitchFamily="18" charset="0"/>
                <a:cs typeface="Arial" panose="020B0604020202020204" pitchFamily="34" charset="0"/>
              </a:rPr>
              <a:t>HODL?!?</a:t>
            </a:r>
          </a:p>
        </p:txBody>
      </p:sp>
      <p:pic>
        <p:nvPicPr>
          <p:cNvPr id="4100" name="Picture 4" descr="Why Deep Confusion is Actually a Tool For Victory">
            <a:extLst>
              <a:ext uri="{FF2B5EF4-FFF2-40B4-BE49-F238E27FC236}">
                <a16:creationId xmlns:a16="http://schemas.microsoft.com/office/drawing/2014/main" id="{B050D405-BED1-46F8-97C7-C9CB1F84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00" b="100000" l="10000" r="96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43" y="4092342"/>
            <a:ext cx="4194957" cy="279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sian Man Mad Angry Stressed Expression Stock Image - Image of person,  casual: 106822577">
            <a:extLst>
              <a:ext uri="{FF2B5EF4-FFF2-40B4-BE49-F238E27FC236}">
                <a16:creationId xmlns:a16="http://schemas.microsoft.com/office/drawing/2014/main" id="{B4AA5872-9FF1-DA48-9EFC-9423A300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2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06" b="98311" l="125" r="90000">
                        <a14:foregroundMark x1="28625" y1="24203" x2="35125" y2="12946"/>
                        <a14:foregroundMark x1="35125" y1="12946" x2="40625" y2="9193"/>
                        <a14:foregroundMark x1="40625" y1="9193" x2="52000" y2="12758"/>
                        <a14:foregroundMark x1="52000" y1="12758" x2="60000" y2="23265"/>
                        <a14:foregroundMark x1="60000" y1="23265" x2="61625" y2="26829"/>
                        <a14:foregroundMark x1="11000" y1="82927" x2="8625" y2="89681"/>
                        <a14:foregroundMark x1="8625" y1="89681" x2="5000" y2="94184"/>
                        <a14:foregroundMark x1="5000" y1="94184" x2="4750" y2="94747"/>
                        <a14:foregroundMark x1="125" y1="86867" x2="12125" y2="58349"/>
                        <a14:foregroundMark x1="12125" y1="58349" x2="16125" y2="56285"/>
                        <a14:foregroundMark x1="25250" y1="98124" x2="27750" y2="98311"/>
                        <a14:backgroundMark x1="24125" y1="33583" x2="27000" y2="30957"/>
                        <a14:backgroundMark x1="62000" y1="53096" x2="61125" y2="56660"/>
                        <a14:backgroundMark x1="60750" y1="57598" x2="60750" y2="59662"/>
                        <a14:backgroundMark x1="63125" y1="39212" x2="63125" y2="39212"/>
                        <a14:backgroundMark x1="62875" y1="38837" x2="63750" y2="3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91351">
            <a:off x="-666667" y="682640"/>
            <a:ext cx="4913977" cy="327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ian Man Mad Angry Stressed Expression Stock Image - Image of people,  malaysian: 106822515">
            <a:extLst>
              <a:ext uri="{FF2B5EF4-FFF2-40B4-BE49-F238E27FC236}">
                <a16:creationId xmlns:a16="http://schemas.microsoft.com/office/drawing/2014/main" id="{08D42C99-52CF-8946-B7B9-9DB9EB55B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2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4" b="98311" l="1500" r="90000">
                        <a14:foregroundMark x1="11750" y1="67355" x2="11500" y2="74484"/>
                        <a14:foregroundMark x1="11500" y1="74484" x2="15750" y2="79737"/>
                        <a14:foregroundMark x1="15750" y1="79737" x2="22125" y2="81051"/>
                        <a14:foregroundMark x1="22125" y1="81051" x2="25375" y2="87805"/>
                        <a14:foregroundMark x1="25375" y1="87805" x2="34750" y2="93433"/>
                        <a14:foregroundMark x1="34750" y1="93433" x2="40125" y2="90807"/>
                        <a14:foregroundMark x1="40125" y1="90807" x2="44625" y2="84615"/>
                        <a14:foregroundMark x1="44625" y1="84615" x2="50125" y2="80675"/>
                        <a14:foregroundMark x1="50125" y1="80675" x2="62000" y2="78236"/>
                        <a14:foregroundMark x1="62000" y1="78236" x2="72750" y2="82364"/>
                        <a14:foregroundMark x1="72750" y1="82364" x2="77125" y2="78049"/>
                        <a14:foregroundMark x1="9500" y1="62477" x2="7500" y2="70356"/>
                        <a14:foregroundMark x1="7500" y1="70356" x2="7375" y2="80675"/>
                        <a14:foregroundMark x1="7375" y1="80675" x2="9875" y2="87617"/>
                        <a14:foregroundMark x1="9875" y1="87617" x2="13125" y2="89493"/>
                        <a14:foregroundMark x1="3625" y1="65291" x2="2875" y2="80675"/>
                        <a14:foregroundMark x1="2875" y1="80675" x2="5500" y2="87430"/>
                        <a14:foregroundMark x1="5500" y1="87430" x2="7250" y2="89493"/>
                        <a14:foregroundMark x1="1500" y1="76173" x2="1875" y2="84053"/>
                        <a14:foregroundMark x1="21750" y1="97186" x2="33000" y2="94934"/>
                        <a14:foregroundMark x1="33000" y1="94934" x2="39375" y2="96811"/>
                        <a14:foregroundMark x1="39375" y1="96811" x2="52625" y2="94371"/>
                        <a14:foregroundMark x1="74000" y1="98311" x2="81250" y2="95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89588">
            <a:off x="8770015" y="1273937"/>
            <a:ext cx="3850280" cy="25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9600368-382E-CB40-9CB8-4F5C9AAC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24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30" b="89895" l="8541" r="89967">
                        <a14:foregroundMark x1="8541" y1="66376" x2="8789" y2="634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340" y="3797398"/>
            <a:ext cx="7215240" cy="343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09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716AC8-2363-9349-A74C-C85A262E76CA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-371475" y="28205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latin typeface="Vogue" pitchFamily="2" charset="0"/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AF60E-42FD-43B1-B1F4-FAA67C4B4CE0}"/>
              </a:ext>
            </a:extLst>
          </p:cNvPr>
          <p:cNvSpPr txBox="1"/>
          <p:nvPr/>
        </p:nvSpPr>
        <p:spPr>
          <a:xfrm>
            <a:off x="-1557336" y="3251060"/>
            <a:ext cx="118062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0" dirty="0">
                <a:solidFill>
                  <a:schemeClr val="tx1"/>
                </a:solidFill>
                <a:effectLst/>
                <a:latin typeface="Vogue" pitchFamily="2" charset="0"/>
                <a:cs typeface="Arial" panose="020B0604020202020204" pitchFamily="34" charset="0"/>
              </a:rPr>
              <a:t>Bitcoin genie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0D778-75AD-4AF4-8E17-1D5FAEDE73F4}"/>
              </a:ext>
            </a:extLst>
          </p:cNvPr>
          <p:cNvSpPr txBox="1"/>
          <p:nvPr/>
        </p:nvSpPr>
        <p:spPr>
          <a:xfrm>
            <a:off x="-914399" y="1758150"/>
            <a:ext cx="10520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u="sng" dirty="0">
                <a:latin typeface="Century" panose="02040604050505020304" pitchFamily="18" charset="0"/>
                <a:cs typeface="Arial" panose="020B0604020202020204" pitchFamily="34" charset="0"/>
              </a:rPr>
              <a:t>Our Solution…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8EEB0-F8F3-4747-ADF1-8B3A9659CEC5}"/>
              </a:ext>
            </a:extLst>
          </p:cNvPr>
          <p:cNvSpPr txBox="1"/>
          <p:nvPr/>
        </p:nvSpPr>
        <p:spPr>
          <a:xfrm rot="20991743">
            <a:off x="1453832" y="1051764"/>
            <a:ext cx="4207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halkduster" panose="03050602040202020205" pitchFamily="66" charset="77"/>
              </a:rPr>
              <a:t>Previous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C955E5-CA7A-944E-8FDB-F7191098E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" t="-179" r="494" b="4822"/>
          <a:stretch/>
        </p:blipFill>
        <p:spPr>
          <a:xfrm>
            <a:off x="8013370" y="2120891"/>
            <a:ext cx="3440087" cy="3681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4BE1E1B-2A45-3643-9B33-9A2593CBD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369" b="15077" l="57409" r="620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34" t="12031" r="37418" b="84585"/>
          <a:stretch/>
        </p:blipFill>
        <p:spPr bwMode="auto">
          <a:xfrm rot="10800000">
            <a:off x="2550178" y="1729065"/>
            <a:ext cx="721878" cy="4722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25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-371475" y="28205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latin typeface="Vogue" pitchFamily="2" charset="0"/>
              </a:rPr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C3235-B691-2249-820B-60067B7B1BB0}"/>
              </a:ext>
            </a:extLst>
          </p:cNvPr>
          <p:cNvSpPr txBox="1"/>
          <p:nvPr/>
        </p:nvSpPr>
        <p:spPr>
          <a:xfrm>
            <a:off x="2159615" y="4180099"/>
            <a:ext cx="3826031" cy="2215991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CA" sz="13800" b="1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Vogue" pitchFamily="2" charset="0"/>
                <a:cs typeface="Arial" panose="020B0604020202020204" pitchFamily="34" charset="0"/>
              </a:rPr>
              <a:t>9000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9F633-04BA-6040-A876-0D295159037F}"/>
              </a:ext>
            </a:extLst>
          </p:cNvPr>
          <p:cNvSpPr txBox="1"/>
          <p:nvPr/>
        </p:nvSpPr>
        <p:spPr>
          <a:xfrm>
            <a:off x="-1557336" y="3251060"/>
            <a:ext cx="11806237" cy="1323439"/>
          </a:xfrm>
          <a:prstGeom prst="rect">
            <a:avLst/>
          </a:prstGeom>
          <a:noFill/>
          <a:effectLst>
            <a:glow rad="127000">
              <a:schemeClr val="accent4">
                <a:lumMod val="20000"/>
                <a:lumOff val="8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CA" sz="80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Vogue" pitchFamily="2" charset="0"/>
                <a:cs typeface="Arial" panose="020B0604020202020204" pitchFamily="34" charset="0"/>
              </a:rPr>
              <a:t>Bitcoin genie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27641B-89F7-3047-8FE3-A41A7B644BA0}"/>
              </a:ext>
            </a:extLst>
          </p:cNvPr>
          <p:cNvSpPr txBox="1"/>
          <p:nvPr/>
        </p:nvSpPr>
        <p:spPr>
          <a:xfrm>
            <a:off x="-914399" y="1758150"/>
            <a:ext cx="10520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u="sng" dirty="0">
                <a:latin typeface="Century" panose="02040604050505020304" pitchFamily="18" charset="0"/>
                <a:cs typeface="Arial" panose="020B0604020202020204" pitchFamily="34" charset="0"/>
              </a:rPr>
              <a:t>Our Solution…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447B26-FDCD-2146-8FCD-C6924FDFE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09" b="98498" l="10000" r="98429">
                        <a14:foregroundMark x1="37571" y1="7940" x2="43143" y2="7940"/>
                        <a14:foregroundMark x1="43143" y1="7940" x2="48857" y2="6223"/>
                        <a14:foregroundMark x1="48857" y1="6223" x2="51143" y2="6438"/>
                        <a14:foregroundMark x1="19429" y1="99785" x2="24000" y2="95064"/>
                        <a14:foregroundMark x1="24000" y1="95064" x2="26000" y2="90343"/>
                        <a14:foregroundMark x1="11429" y1="97639" x2="17714" y2="98069"/>
                        <a14:foregroundMark x1="17714" y1="98069" x2="18429" y2="98498"/>
                        <a14:foregroundMark x1="92286" y1="97210" x2="97857" y2="98069"/>
                        <a14:foregroundMark x1="97857" y1="98069" x2="98429" y2="9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326"/>
          <a:stretch/>
        </p:blipFill>
        <p:spPr bwMode="auto">
          <a:xfrm>
            <a:off x="9959853" y="1397243"/>
            <a:ext cx="1713591" cy="113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B4D53D-29C1-FC41-82ED-26441CF2E4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8" t="784" r="1288" b="1229"/>
          <a:stretch/>
        </p:blipFill>
        <p:spPr>
          <a:xfrm>
            <a:off x="8013370" y="2120891"/>
            <a:ext cx="3605134" cy="4069829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2" descr="Cherubs, Cupids, and Artistic Depictions of Angels of Love">
            <a:extLst>
              <a:ext uri="{FF2B5EF4-FFF2-40B4-BE49-F238E27FC236}">
                <a16:creationId xmlns:a16="http://schemas.microsoft.com/office/drawing/2014/main" id="{12D45504-58DB-A045-8E39-8E67258C3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64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97" b="90114" l="555" r="98437">
                        <a14:foregroundMark x1="46697" y1="19973" x2="56228" y2="3564"/>
                        <a14:foregroundMark x1="56228" y1="3564" x2="59708" y2="5044"/>
                        <a14:foregroundMark x1="14271" y1="54338" x2="10287" y2="49765"/>
                        <a14:foregroundMark x1="10287" y1="49765" x2="4387" y2="48083"/>
                        <a14:foregroundMark x1="4387" y1="48083" x2="7110" y2="54472"/>
                        <a14:foregroundMark x1="7110" y1="54472" x2="605" y2="68056"/>
                        <a14:foregroundMark x1="98487" y1="72293" x2="88754" y2="53934"/>
                        <a14:foregroundMark x1="88754" y1="53934" x2="83712" y2="51917"/>
                        <a14:foregroundMark x1="83712" y1="51917" x2="83056" y2="51917"/>
                        <a14:foregroundMark x1="6102" y1="78615" x2="11397" y2="79220"/>
                        <a14:foregroundMark x1="11397" y1="79220" x2="15028" y2="82246"/>
                        <a14:foregroundMark x1="72264" y1="84667" x2="73021" y2="83658"/>
                        <a14:foregroundMark x1="71508" y1="85878" x2="71508" y2="85878"/>
                        <a14:foregroundMark x1="71508" y1="85878" x2="71508" y2="85878"/>
                        <a14:foregroundMark x1="71659" y1="85474" x2="71659" y2="85474"/>
                        <a14:foregroundMark x1="36662" y1="56557" x2="38174" y2="48285"/>
                        <a14:foregroundMark x1="93343" y1="47882" x2="92789" y2="40955"/>
                        <a14:foregroundMark x1="92789" y1="40955" x2="94100" y2="38198"/>
                        <a14:foregroundMark x1="30761" y1="78211" x2="25466" y2="70477"/>
                        <a14:foregroundMark x1="88956" y1="90114" x2="93747" y2="87088"/>
                        <a14:foregroundMark x1="93747" y1="87088" x2="95008" y2="87088"/>
                        <a14:foregroundMark x1="50025" y1="51917" x2="55018" y2="44452"/>
                        <a14:foregroundMark x1="53354" y1="43309" x2="52496" y2="40417"/>
                        <a14:foregroundMark x1="52446" y1="40081" x2="51740" y2="37996"/>
                        <a14:foregroundMark x1="34039" y1="19839" x2="42562" y2="19435"/>
                        <a14:backgroundMark x1="68986" y1="35777" x2="77509" y2="35777"/>
                        <a14:backgroundMark x1="77509" y1="35777" x2="81392" y2="33625"/>
                        <a14:backgroundMark x1="67625" y1="38265" x2="68734" y2="33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38" t="32741" r="10529"/>
          <a:stretch/>
        </p:blipFill>
        <p:spPr bwMode="auto">
          <a:xfrm>
            <a:off x="11052857" y="219701"/>
            <a:ext cx="1145788" cy="262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herubs, Cupids, and Artistic Depictions of Angels of Love">
            <a:extLst>
              <a:ext uri="{FF2B5EF4-FFF2-40B4-BE49-F238E27FC236}">
                <a16:creationId xmlns:a16="http://schemas.microsoft.com/office/drawing/2014/main" id="{DEE4BB21-D57E-3D48-ACF8-A9978A986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64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497" b="90114" l="555" r="98437">
                        <a14:foregroundMark x1="46697" y1="19973" x2="56228" y2="3564"/>
                        <a14:foregroundMark x1="56228" y1="3564" x2="59708" y2="5044"/>
                        <a14:foregroundMark x1="14271" y1="54338" x2="10287" y2="49765"/>
                        <a14:foregroundMark x1="10287" y1="49765" x2="4387" y2="48083"/>
                        <a14:foregroundMark x1="4387" y1="48083" x2="7110" y2="54472"/>
                        <a14:foregroundMark x1="7110" y1="54472" x2="605" y2="68056"/>
                        <a14:foregroundMark x1="98487" y1="72293" x2="88754" y2="53934"/>
                        <a14:foregroundMark x1="88754" y1="53934" x2="83712" y2="51917"/>
                        <a14:foregroundMark x1="83712" y1="51917" x2="83056" y2="51917"/>
                        <a14:foregroundMark x1="6102" y1="78615" x2="11397" y2="79220"/>
                        <a14:foregroundMark x1="11397" y1="79220" x2="15028" y2="82246"/>
                        <a14:foregroundMark x1="72264" y1="84667" x2="73021" y2="83658"/>
                        <a14:foregroundMark x1="71508" y1="85878" x2="71508" y2="85878"/>
                        <a14:foregroundMark x1="71508" y1="85878" x2="71508" y2="85878"/>
                        <a14:foregroundMark x1="71659" y1="85474" x2="71659" y2="85474"/>
                        <a14:foregroundMark x1="36662" y1="56557" x2="38174" y2="48285"/>
                        <a14:foregroundMark x1="93343" y1="47882" x2="92789" y2="40955"/>
                        <a14:foregroundMark x1="92789" y1="40955" x2="94100" y2="38198"/>
                        <a14:foregroundMark x1="30761" y1="78211" x2="25466" y2="70477"/>
                        <a14:foregroundMark x1="88956" y1="90114" x2="93747" y2="87088"/>
                        <a14:foregroundMark x1="93747" y1="87088" x2="95008" y2="87088"/>
                        <a14:foregroundMark x1="50025" y1="51917" x2="55018" y2="44452"/>
                        <a14:foregroundMark x1="53354" y1="43309" x2="52496" y2="40417"/>
                        <a14:foregroundMark x1="52446" y1="40081" x2="51740" y2="37996"/>
                        <a14:foregroundMark x1="34039" y1="19839" x2="42562" y2="19435"/>
                        <a14:backgroundMark x1="33989" y1="37525" x2="35603" y2="41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896" r="67437" b="13139"/>
          <a:stretch/>
        </p:blipFill>
        <p:spPr bwMode="auto">
          <a:xfrm rot="255601">
            <a:off x="6366564" y="538199"/>
            <a:ext cx="1977167" cy="236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herubs, Cupids, and Artistic Depictions of Angels of Love">
            <a:extLst>
              <a:ext uri="{FF2B5EF4-FFF2-40B4-BE49-F238E27FC236}">
                <a16:creationId xmlns:a16="http://schemas.microsoft.com/office/drawing/2014/main" id="{8120D3EF-92AA-CC40-AFC5-D0150C10C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6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497" b="90114" l="555" r="98437">
                        <a14:foregroundMark x1="46697" y1="19973" x2="56228" y2="3564"/>
                        <a14:foregroundMark x1="56228" y1="3564" x2="59708" y2="5044"/>
                        <a14:foregroundMark x1="14271" y1="54338" x2="10287" y2="49765"/>
                        <a14:foregroundMark x1="10287" y1="49765" x2="4387" y2="48083"/>
                        <a14:foregroundMark x1="4387" y1="48083" x2="7110" y2="54472"/>
                        <a14:foregroundMark x1="7110" y1="54472" x2="605" y2="68056"/>
                        <a14:foregroundMark x1="98487" y1="72293" x2="90767" y2="57730"/>
                        <a14:foregroundMark x1="6102" y1="78615" x2="11397" y2="79220"/>
                        <a14:foregroundMark x1="11397" y1="79220" x2="15028" y2="82246"/>
                        <a14:foregroundMark x1="72264" y1="84667" x2="73021" y2="83658"/>
                        <a14:foregroundMark x1="71508" y1="85878" x2="71508" y2="85878"/>
                        <a14:foregroundMark x1="71508" y1="85878" x2="71508" y2="85878"/>
                        <a14:foregroundMark x1="71659" y1="85474" x2="71659" y2="85474"/>
                        <a14:foregroundMark x1="36662" y1="56557" x2="38174" y2="48285"/>
                        <a14:foregroundMark x1="30761" y1="78211" x2="25466" y2="70477"/>
                        <a14:foregroundMark x1="88956" y1="90114" x2="93747" y2="87088"/>
                        <a14:foregroundMark x1="93747" y1="87088" x2="95008" y2="87088"/>
                        <a14:foregroundMark x1="50025" y1="51917" x2="55018" y2="44452"/>
                        <a14:foregroundMark x1="53354" y1="43309" x2="52496" y2="40417"/>
                        <a14:foregroundMark x1="52446" y1="40081" x2="51740" y2="37996"/>
                        <a14:foregroundMark x1="34039" y1="19839" x2="42562" y2="19435"/>
                        <a14:backgroundMark x1="79274" y1="55077" x2="85527" y2="55077"/>
                        <a14:backgroundMark x1="91125" y1="41157" x2="89763" y2="59650"/>
                        <a14:backgroundMark x1="89763" y1="59650" x2="89713" y2="59650"/>
                        <a14:backgroundMark x1="84165" y1="46738" x2="86939" y2="53665"/>
                        <a14:backgroundMark x1="91780" y1="37929" x2="94251" y2="56153"/>
                        <a14:backgroundMark x1="94251" y1="56153" x2="92839" y2="60121"/>
                        <a14:backgroundMark x1="83812" y1="52253" x2="86233" y2="53194"/>
                        <a14:backgroundMark x1="86788" y1="51446" x2="88906" y2="54607"/>
                        <a14:backgroundMark x1="91024" y1="58440" x2="90166" y2="58776"/>
                        <a14:backgroundMark x1="93041" y1="38130" x2="93041" y2="40955"/>
                        <a14:backgroundMark x1="83913" y1="50639" x2="83913" y2="53463"/>
                        <a14:backgroundMark x1="93293" y1="59112" x2="93646" y2="59650"/>
                        <a14:backgroundMark x1="49622" y1="47276" x2="50126" y2="45595"/>
                        <a14:backgroundMark x1="29602" y1="57767" x2="29854" y2="58776"/>
                        <a14:backgroundMark x1="89511" y1="58440" x2="91125" y2="584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08" r="6113" b="40733"/>
          <a:stretch/>
        </p:blipFill>
        <p:spPr bwMode="auto">
          <a:xfrm rot="20261474">
            <a:off x="8622284" y="111369"/>
            <a:ext cx="2751353" cy="190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16038A-ECED-AF4E-B8E8-F237EC07912D}"/>
              </a:ext>
            </a:extLst>
          </p:cNvPr>
          <p:cNvCxnSpPr>
            <a:cxnSpLocks/>
          </p:cNvCxnSpPr>
          <p:nvPr/>
        </p:nvCxnSpPr>
        <p:spPr>
          <a:xfrm flipH="1">
            <a:off x="6962742" y="187425"/>
            <a:ext cx="2015690" cy="6051843"/>
          </a:xfrm>
          <a:prstGeom prst="line">
            <a:avLst/>
          </a:prstGeom>
          <a:ln w="76200">
            <a:solidFill>
              <a:schemeClr val="bg1">
                <a:alpha val="13716"/>
              </a:schemeClr>
            </a:solidFill>
          </a:ln>
          <a:effectLst>
            <a:glow rad="228416">
              <a:schemeClr val="accent4">
                <a:lumMod val="20000"/>
                <a:lumOff val="80000"/>
                <a:alpha val="46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52B34D-79C4-3B4C-A518-DBD956B82517}"/>
              </a:ext>
            </a:extLst>
          </p:cNvPr>
          <p:cNvCxnSpPr>
            <a:cxnSpLocks/>
          </p:cNvCxnSpPr>
          <p:nvPr/>
        </p:nvCxnSpPr>
        <p:spPr>
          <a:xfrm>
            <a:off x="10403154" y="57776"/>
            <a:ext cx="1795491" cy="6117266"/>
          </a:xfrm>
          <a:prstGeom prst="line">
            <a:avLst/>
          </a:prstGeom>
          <a:ln w="76200">
            <a:solidFill>
              <a:schemeClr val="bg1">
                <a:alpha val="13716"/>
              </a:schemeClr>
            </a:solidFill>
          </a:ln>
          <a:effectLst>
            <a:glow rad="228416">
              <a:schemeClr val="accent4">
                <a:lumMod val="20000"/>
                <a:lumOff val="80000"/>
                <a:alpha val="46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20D18ED-F177-A84A-B3E7-9AFA5672AB64}"/>
              </a:ext>
            </a:extLst>
          </p:cNvPr>
          <p:cNvCxnSpPr>
            <a:cxnSpLocks/>
          </p:cNvCxnSpPr>
          <p:nvPr/>
        </p:nvCxnSpPr>
        <p:spPr>
          <a:xfrm>
            <a:off x="9950720" y="72451"/>
            <a:ext cx="1478876" cy="6065117"/>
          </a:xfrm>
          <a:prstGeom prst="line">
            <a:avLst/>
          </a:prstGeom>
          <a:ln w="76200">
            <a:solidFill>
              <a:schemeClr val="bg1">
                <a:alpha val="13716"/>
              </a:schemeClr>
            </a:solidFill>
          </a:ln>
          <a:effectLst>
            <a:glow rad="228416">
              <a:schemeClr val="accent4">
                <a:lumMod val="20000"/>
                <a:lumOff val="80000"/>
                <a:alpha val="46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C020C8C-0293-1B45-A7CC-F74246937B2D}"/>
              </a:ext>
            </a:extLst>
          </p:cNvPr>
          <p:cNvCxnSpPr>
            <a:cxnSpLocks/>
          </p:cNvCxnSpPr>
          <p:nvPr/>
        </p:nvCxnSpPr>
        <p:spPr>
          <a:xfrm>
            <a:off x="9669660" y="85725"/>
            <a:ext cx="770903" cy="6059682"/>
          </a:xfrm>
          <a:prstGeom prst="line">
            <a:avLst/>
          </a:prstGeom>
          <a:ln w="76200">
            <a:solidFill>
              <a:schemeClr val="bg1">
                <a:alpha val="13716"/>
              </a:schemeClr>
            </a:solidFill>
          </a:ln>
          <a:effectLst>
            <a:glow rad="228416">
              <a:schemeClr val="accent4">
                <a:lumMod val="20000"/>
                <a:lumOff val="80000"/>
                <a:alpha val="46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23B0EC1-9097-194D-9A73-A78C68ACD8AB}"/>
              </a:ext>
            </a:extLst>
          </p:cNvPr>
          <p:cNvCxnSpPr>
            <a:cxnSpLocks/>
          </p:cNvCxnSpPr>
          <p:nvPr/>
        </p:nvCxnSpPr>
        <p:spPr>
          <a:xfrm flipH="1">
            <a:off x="9171618" y="72451"/>
            <a:ext cx="416991" cy="6166817"/>
          </a:xfrm>
          <a:prstGeom prst="line">
            <a:avLst/>
          </a:prstGeom>
          <a:ln w="76200">
            <a:solidFill>
              <a:schemeClr val="bg1">
                <a:alpha val="13716"/>
              </a:schemeClr>
            </a:solidFill>
          </a:ln>
          <a:effectLst>
            <a:glow rad="228416">
              <a:schemeClr val="accent4">
                <a:lumMod val="20000"/>
                <a:lumOff val="80000"/>
                <a:alpha val="46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4C358D9-933F-8744-8321-9134D93C9020}"/>
              </a:ext>
            </a:extLst>
          </p:cNvPr>
          <p:cNvCxnSpPr>
            <a:cxnSpLocks/>
          </p:cNvCxnSpPr>
          <p:nvPr/>
        </p:nvCxnSpPr>
        <p:spPr>
          <a:xfrm flipH="1">
            <a:off x="8085101" y="15975"/>
            <a:ext cx="1264806" cy="5744476"/>
          </a:xfrm>
          <a:prstGeom prst="line">
            <a:avLst/>
          </a:prstGeom>
          <a:ln w="76200">
            <a:solidFill>
              <a:schemeClr val="bg1">
                <a:alpha val="13716"/>
              </a:schemeClr>
            </a:solidFill>
          </a:ln>
          <a:effectLst>
            <a:glow rad="228416">
              <a:schemeClr val="accent4">
                <a:lumMod val="20000"/>
                <a:lumOff val="80000"/>
                <a:alpha val="46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8A47638-36EB-4F4D-9930-88D505FCF88A}"/>
              </a:ext>
            </a:extLst>
          </p:cNvPr>
          <p:cNvCxnSpPr>
            <a:cxnSpLocks/>
          </p:cNvCxnSpPr>
          <p:nvPr/>
        </p:nvCxnSpPr>
        <p:spPr>
          <a:xfrm>
            <a:off x="9883434" y="-13274"/>
            <a:ext cx="2308566" cy="3989119"/>
          </a:xfrm>
          <a:prstGeom prst="line">
            <a:avLst/>
          </a:prstGeom>
          <a:ln w="76200">
            <a:solidFill>
              <a:schemeClr val="bg1">
                <a:alpha val="13716"/>
              </a:schemeClr>
            </a:solidFill>
          </a:ln>
          <a:effectLst>
            <a:glow rad="228416">
              <a:schemeClr val="accent4">
                <a:lumMod val="20000"/>
                <a:lumOff val="80000"/>
                <a:alpha val="46000"/>
              </a:schemeClr>
            </a:glow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loud 24">
            <a:extLst>
              <a:ext uri="{FF2B5EF4-FFF2-40B4-BE49-F238E27FC236}">
                <a16:creationId xmlns:a16="http://schemas.microsoft.com/office/drawing/2014/main" id="{0C75F836-2522-B541-906E-2CA3EBFCC4CB}"/>
              </a:ext>
            </a:extLst>
          </p:cNvPr>
          <p:cNvSpPr/>
          <p:nvPr/>
        </p:nvSpPr>
        <p:spPr>
          <a:xfrm>
            <a:off x="9146958" y="6175042"/>
            <a:ext cx="1337957" cy="606758"/>
          </a:xfrm>
          <a:prstGeom prst="cloud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A77988A3-CDDA-2A42-B7A0-FDF26B03EDCE}"/>
              </a:ext>
            </a:extLst>
          </p:cNvPr>
          <p:cNvSpPr/>
          <p:nvPr/>
        </p:nvSpPr>
        <p:spPr>
          <a:xfrm>
            <a:off x="11271697" y="5236023"/>
            <a:ext cx="1156790" cy="754613"/>
          </a:xfrm>
          <a:prstGeom prst="cloud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CE84B27D-3014-5E40-97E6-F35CAAD40E6D}"/>
              </a:ext>
            </a:extLst>
          </p:cNvPr>
          <p:cNvSpPr/>
          <p:nvPr/>
        </p:nvSpPr>
        <p:spPr>
          <a:xfrm>
            <a:off x="10280328" y="5746382"/>
            <a:ext cx="2369140" cy="997944"/>
          </a:xfrm>
          <a:prstGeom prst="cloud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0C45A6C4-CC00-7B4B-BB89-49E26EEFDC90}"/>
              </a:ext>
            </a:extLst>
          </p:cNvPr>
          <p:cNvSpPr/>
          <p:nvPr/>
        </p:nvSpPr>
        <p:spPr>
          <a:xfrm>
            <a:off x="7355147" y="5931901"/>
            <a:ext cx="2369140" cy="1097549"/>
          </a:xfrm>
          <a:prstGeom prst="cloud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EDFC9C7-3673-9D4D-8CAD-CE9116F48A45}"/>
              </a:ext>
            </a:extLst>
          </p:cNvPr>
          <p:cNvSpPr/>
          <p:nvPr/>
        </p:nvSpPr>
        <p:spPr>
          <a:xfrm>
            <a:off x="6565718" y="5455192"/>
            <a:ext cx="2369140" cy="1097549"/>
          </a:xfrm>
          <a:prstGeom prst="cloud">
            <a:avLst/>
          </a:prstGeom>
          <a:solidFill>
            <a:schemeClr val="bg1">
              <a:alpha val="53263"/>
            </a:schemeClr>
          </a:solidFill>
          <a:ln>
            <a:noFill/>
          </a:ln>
          <a:effectLst>
            <a:glow>
              <a:schemeClr val="accent4">
                <a:lumMod val="20000"/>
                <a:lumOff val="8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6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ound gold-colored coin">
            <a:extLst>
              <a:ext uri="{FF2B5EF4-FFF2-40B4-BE49-F238E27FC236}">
                <a16:creationId xmlns:a16="http://schemas.microsoft.com/office/drawing/2014/main" id="{E358F3DB-9EB2-4044-8081-E32CC8024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69324-20A1-4224-9C63-D751017473BB}"/>
              </a:ext>
            </a:extLst>
          </p:cNvPr>
          <p:cNvSpPr txBox="1"/>
          <p:nvPr/>
        </p:nvSpPr>
        <p:spPr>
          <a:xfrm>
            <a:off x="762000" y="2147322"/>
            <a:ext cx="740092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sz="5400" dirty="0">
                <a:latin typeface="Century" panose="02040604050505020304" pitchFamily="18" charset="0"/>
                <a:cs typeface="Arial" panose="020B0604020202020204" pitchFamily="34" charset="0"/>
              </a:rPr>
              <a:t>Algorithmic Bitcoin Trading </a:t>
            </a:r>
            <a:endParaRPr lang="en-CA" sz="3600" b="1" dirty="0">
              <a:latin typeface="Century" panose="02040604050505020304" pitchFamily="18" charset="0"/>
              <a:cs typeface="Arial" panose="020B0604020202020204" pitchFamily="34" charset="0"/>
            </a:endParaRPr>
          </a:p>
          <a:p>
            <a:r>
              <a:rPr lang="en-CA" sz="48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entury" panose="02040604050505020304" pitchFamily="18" charset="0"/>
                <a:cs typeface="Arial" panose="020B0604020202020204" pitchFamily="34" charset="0"/>
              </a:rPr>
              <a:t>AT THE CLICK OF A BUTTON.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C425A-3136-4878-B393-6662591CCD99}"/>
              </a:ext>
            </a:extLst>
          </p:cNvPr>
          <p:cNvSpPr txBox="1"/>
          <p:nvPr/>
        </p:nvSpPr>
        <p:spPr>
          <a:xfrm>
            <a:off x="344949" y="276530"/>
            <a:ext cx="11096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Bg-9000 OFFERS…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79407D-FA90-9C42-BAAF-47431843C8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" t="784" r="1288" b="1229"/>
          <a:stretch/>
        </p:blipFill>
        <p:spPr>
          <a:xfrm>
            <a:off x="8013370" y="2120891"/>
            <a:ext cx="3605134" cy="4069829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25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ound gold-colored coin">
            <a:extLst>
              <a:ext uri="{FF2B5EF4-FFF2-40B4-BE49-F238E27FC236}">
                <a16:creationId xmlns:a16="http://schemas.microsoft.com/office/drawing/2014/main" id="{E358F3DB-9EB2-4044-8081-E32CC8024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69324-20A1-4224-9C63-D751017473BB}"/>
              </a:ext>
            </a:extLst>
          </p:cNvPr>
          <p:cNvSpPr txBox="1"/>
          <p:nvPr/>
        </p:nvSpPr>
        <p:spPr>
          <a:xfrm>
            <a:off x="790575" y="1899672"/>
            <a:ext cx="70703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5400" dirty="0">
                <a:latin typeface="Century" panose="02040604050505020304" pitchFamily="18" charset="0"/>
                <a:cs typeface="Arial" panose="020B0604020202020204" pitchFamily="34" charset="0"/>
              </a:rPr>
              <a:t>Automated trade execution using Binance API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54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Technical analysis using TA Lib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F4B2B-968D-4204-8E96-3A4A9315F239}"/>
              </a:ext>
            </a:extLst>
          </p:cNvPr>
          <p:cNvSpPr txBox="1"/>
          <p:nvPr/>
        </p:nvSpPr>
        <p:spPr>
          <a:xfrm>
            <a:off x="333375" y="299680"/>
            <a:ext cx="103887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How does bg-9000 do this?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A01DD0-E74C-1E4C-A690-D354F6B48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" t="784" r="1288" b="1229"/>
          <a:stretch/>
        </p:blipFill>
        <p:spPr>
          <a:xfrm>
            <a:off x="8013370" y="2120891"/>
            <a:ext cx="3605134" cy="4069829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48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ound gold-colored coin">
            <a:extLst>
              <a:ext uri="{FF2B5EF4-FFF2-40B4-BE49-F238E27FC236}">
                <a16:creationId xmlns:a16="http://schemas.microsoft.com/office/drawing/2014/main" id="{E358F3DB-9EB2-4044-8081-E32CC8024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5" y="166687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F4B2B-968D-4204-8E96-3A4A9315F239}"/>
              </a:ext>
            </a:extLst>
          </p:cNvPr>
          <p:cNvSpPr txBox="1"/>
          <p:nvPr/>
        </p:nvSpPr>
        <p:spPr>
          <a:xfrm>
            <a:off x="333375" y="299680"/>
            <a:ext cx="10210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Cake experience roadmap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C024C5-08F3-42F9-9970-7A91D2688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67" b="96167" l="14667" r="88667">
                        <a14:foregroundMark x1="25167" y1="62000" x2="26333" y2="74333"/>
                        <a14:foregroundMark x1="24333" y1="60000" x2="21667" y2="70167"/>
                        <a14:foregroundMark x1="21333" y1="58500" x2="24333" y2="62333"/>
                        <a14:foregroundMark x1="20500" y1="70833" x2="22500" y2="6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6" r="6417"/>
          <a:stretch/>
        </p:blipFill>
        <p:spPr bwMode="auto">
          <a:xfrm>
            <a:off x="1185290" y="1290032"/>
            <a:ext cx="2471751" cy="2819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tcoin token - 12 Edible Stand Up Premium Wafer Card Cake Toppers  Decorations - Just Party Supplies">
            <a:extLst>
              <a:ext uri="{FF2B5EF4-FFF2-40B4-BE49-F238E27FC236}">
                <a16:creationId xmlns:a16="http://schemas.microsoft.com/office/drawing/2014/main" id="{18F633FB-1C20-4002-B5EA-8346950EE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273" b="99557" l="32891" r="6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84" t="25555" r="31696"/>
          <a:stretch/>
        </p:blipFill>
        <p:spPr bwMode="auto">
          <a:xfrm>
            <a:off x="9317541" y="1555451"/>
            <a:ext cx="1578767" cy="2299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itcoin Cake | Rock Star Pastries">
            <a:extLst>
              <a:ext uri="{FF2B5EF4-FFF2-40B4-BE49-F238E27FC236}">
                <a16:creationId xmlns:a16="http://schemas.microsoft.com/office/drawing/2014/main" id="{5D0624D1-A2C5-4798-8AC8-26A5DB5D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78" b="99556" l="1778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78" y="1635770"/>
            <a:ext cx="2276476" cy="227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33649-67A6-4F95-9B98-6502237DA62A}"/>
              </a:ext>
            </a:extLst>
          </p:cNvPr>
          <p:cNvSpPr txBox="1"/>
          <p:nvPr/>
        </p:nvSpPr>
        <p:spPr>
          <a:xfrm>
            <a:off x="330380" y="4155323"/>
            <a:ext cx="409972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CA" u="sng" dirty="0">
                <a:latin typeface="Century" panose="02040604050505020304" pitchFamily="18" charset="0"/>
              </a:rPr>
              <a:t>Wedding Cake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Trading bot that trades all cryptocurrencies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Connects to all trading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Extremely sophisticated trading logic based on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Fully functional GUI (Flask/AWS)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72B06-CEA1-4FC6-B56A-0B276DDB4254}"/>
              </a:ext>
            </a:extLst>
          </p:cNvPr>
          <p:cNvSpPr txBox="1"/>
          <p:nvPr/>
        </p:nvSpPr>
        <p:spPr>
          <a:xfrm>
            <a:off x="4411039" y="4155323"/>
            <a:ext cx="393382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CA" u="sng" dirty="0">
                <a:latin typeface="Century" panose="02040604050505020304" pitchFamily="18" charset="0"/>
              </a:rPr>
              <a:t>Birthday Cake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Trading bot that connects to multiple trading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Trading logic incorporates several technical indicators: RSI, VWAP, Tweet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GUI (</a:t>
            </a:r>
            <a:r>
              <a:rPr lang="en-CA" dirty="0" err="1">
                <a:latin typeface="Century" panose="02040604050505020304" pitchFamily="18" charset="0"/>
              </a:rPr>
              <a:t>Tkinter</a:t>
            </a:r>
            <a:r>
              <a:rPr lang="en-CA" dirty="0">
                <a:latin typeface="Century" panose="02040604050505020304" pitchFamily="18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50AE7-8280-48E6-8DF6-3CC7A4468580}"/>
              </a:ext>
            </a:extLst>
          </p:cNvPr>
          <p:cNvSpPr txBox="1"/>
          <p:nvPr/>
        </p:nvSpPr>
        <p:spPr>
          <a:xfrm>
            <a:off x="8148088" y="4180586"/>
            <a:ext cx="393382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CA" u="sng" dirty="0">
                <a:latin typeface="Century" panose="02040604050505020304" pitchFamily="18" charset="0"/>
              </a:rPr>
              <a:t>Cupcake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Trading bot that connects to Binance trading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Can trade Bitcoin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Executes trades based on Bollinger Bands analysis</a:t>
            </a:r>
          </a:p>
        </p:txBody>
      </p:sp>
    </p:spTree>
    <p:extLst>
      <p:ext uri="{BB962C8B-B14F-4D97-AF65-F5344CB8AC3E}">
        <p14:creationId xmlns:p14="http://schemas.microsoft.com/office/powerpoint/2010/main" val="2081339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254562" y="249314"/>
            <a:ext cx="112490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Bg-9000’s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BE743-BC1A-4E9B-88ED-4A1B14493FF0}"/>
              </a:ext>
            </a:extLst>
          </p:cNvPr>
          <p:cNvSpPr txBox="1"/>
          <p:nvPr/>
        </p:nvSpPr>
        <p:spPr>
          <a:xfrm>
            <a:off x="466725" y="1840295"/>
            <a:ext cx="1124902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200"/>
              </a:spcAft>
              <a:buFont typeface="+mj-lt"/>
              <a:buAutoNum type="arabicParenR"/>
            </a:pPr>
            <a:r>
              <a:rPr lang="en-CA" sz="3200" b="1" dirty="0">
                <a:latin typeface="Century" panose="02040604050505020304" pitchFamily="18" charset="0"/>
                <a:cs typeface="Arial" panose="020B0604020202020204" pitchFamily="34" charset="0"/>
              </a:rPr>
              <a:t>Generates Trade Signals from Bollinger Band Analysis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romanLcPeriod"/>
            </a:pP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Pulls live Bitcoin prices each second from Binance </a:t>
            </a:r>
            <a:r>
              <a:rPr lang="en-CA" sz="3200" dirty="0" err="1">
                <a:latin typeface="Century" panose="02040604050505020304" pitchFamily="18" charset="0"/>
                <a:cs typeface="Arial" panose="020B0604020202020204" pitchFamily="34" charset="0"/>
              </a:rPr>
              <a:t>Websocket</a:t>
            </a:r>
            <a:endParaRPr lang="en-CA" sz="3200" dirty="0">
              <a:latin typeface="Century" panose="02040604050505020304" pitchFamily="18" charset="0"/>
              <a:cs typeface="Arial" panose="020B0604020202020204" pitchFamily="34" charset="0"/>
            </a:endParaRPr>
          </a:p>
          <a:p>
            <a:pPr marL="971550" lvl="1" indent="-514350">
              <a:spcAft>
                <a:spcPts val="1200"/>
              </a:spcAft>
              <a:buFont typeface="+mj-lt"/>
              <a:buAutoNum type="romanLcPeriod"/>
            </a:pPr>
            <a:r>
              <a:rPr lang="en-CA" sz="32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Generates Bollinger Bands using TA Lib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romanLcPeriod"/>
            </a:pP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Price &lt; lower band = buy (undervalued)</a:t>
            </a:r>
          </a:p>
          <a:p>
            <a:pPr lvl="1">
              <a:spcAft>
                <a:spcPts val="1200"/>
              </a:spcAft>
            </a:pPr>
            <a:r>
              <a:rPr lang="en-CA" sz="32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	Price &gt; upper </a:t>
            </a: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band = sell (overvalued)</a:t>
            </a:r>
          </a:p>
          <a:p>
            <a:pPr lvl="1">
              <a:spcAft>
                <a:spcPts val="1200"/>
              </a:spcAft>
            </a:pPr>
            <a:r>
              <a:rPr lang="en-CA" sz="32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	</a:t>
            </a: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lower band &lt; Price &lt; upper band = </a:t>
            </a:r>
            <a:r>
              <a:rPr lang="en-CA" sz="3200" dirty="0" err="1">
                <a:latin typeface="Century" panose="02040604050505020304" pitchFamily="18" charset="0"/>
                <a:cs typeface="Arial" panose="020B0604020202020204" pitchFamily="34" charset="0"/>
              </a:rPr>
              <a:t>hodl</a:t>
            </a:r>
            <a:endParaRPr lang="en-CA" sz="3200" dirty="0">
              <a:effectLst/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37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4973</TotalTime>
  <Words>362</Words>
  <Application>Microsoft Macintosh PowerPoint</Application>
  <PresentationFormat>Widescreen</PresentationFormat>
  <Paragraphs>88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Century</vt:lpstr>
      <vt:lpstr>Chalkduster</vt:lpstr>
      <vt:lpstr>Vogue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Chrishan</dc:creator>
  <cp:lastModifiedBy>Chrys de Almeida</cp:lastModifiedBy>
  <cp:revision>87</cp:revision>
  <dcterms:created xsi:type="dcterms:W3CDTF">2021-06-10T19:09:11Z</dcterms:created>
  <dcterms:modified xsi:type="dcterms:W3CDTF">2021-08-09T17:49:24Z</dcterms:modified>
</cp:coreProperties>
</file>